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7" r:id="rId3"/>
    <p:sldId id="258" r:id="rId4"/>
    <p:sldId id="259" r:id="rId5"/>
    <p:sldId id="262" r:id="rId6"/>
    <p:sldId id="264" r:id="rId7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</p:sldIdLst>
  <p:sldSz cx="12192000" cy="6858000" type="screen16x9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  <p:clrMru>
    <a:srgbClr val="ED7D31"/>
    <a:srgbClr val="FFFFFF"/>
    <a:srgbClr val="F1FAFF"/>
    <a:srgbClr val="ED0378"/>
    <a:srgbClr val="ED1C24"/>
    <a:srgbClr val="4C4C4C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612" autoAdjust="0"/>
  </p:normalViewPr>
  <p:slideViewPr>
    <p:cSldViewPr snapToGrid="0" showGuides="1">
      <p:cViewPr varScale="1">
        <p:scale>
          <a:sx n="75" d="100"/>
          <a:sy n="75" d="100"/>
        </p:scale>
        <p:origin x="946" y="62"/>
      </p:cViewPr>
      <p:guideLst>
        <p:guide orient="horz" pos="2160"/>
        <p:guide pos="38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gs" Target="tags/tag1.xml"/><Relationship Id="rId32" Type="http://schemas.openxmlformats.org/officeDocument/2006/relationships/commentAuthors" Target="commentAuthors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9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770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62081-B6D5-4711-A319-C1DCAF31F7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71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p>
            <a:endParaRPr lang="zh-CN" altLang="en-US"/>
          </a:p>
        </p:txBody>
      </p:sp>
      <p:sp>
        <p:nvSpPr>
          <p:cNvPr id="1048772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773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774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86740-8EDF-487D-B81B-3981486BBCD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20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1048621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A386740-8EDF-487D-B81B-3981486BBC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4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95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1048696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A386740-8EDF-487D-B81B-3981486BBC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12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zh-CN" altLang="en-US" dirty="0"/>
              <a:t>这张一般不需要，仅备参考</a:t>
            </a:r>
            <a:endParaRPr lang="zh-CN" altLang="en-US" dirty="0"/>
          </a:p>
        </p:txBody>
      </p:sp>
      <p:sp>
        <p:nvSpPr>
          <p:cNvPr id="1048713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A386740-8EDF-487D-B81B-3981486BBC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24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1048625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A386740-8EDF-487D-B81B-3981486BBC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2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zh-CN" altLang="en-US" dirty="0"/>
              <a:t>这张可以不要，内容放到上一张 登录去讲</a:t>
            </a:r>
            <a:endParaRPr lang="zh-CN" altLang="en-US" dirty="0"/>
          </a:p>
        </p:txBody>
      </p:sp>
      <p:sp>
        <p:nvSpPr>
          <p:cNvPr id="104863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A386740-8EDF-487D-B81B-3981486BBC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4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p>
            <a:endParaRPr lang="zh-CN" altLang="en-US" dirty="0"/>
          </a:p>
        </p:txBody>
      </p:sp>
      <p:sp>
        <p:nvSpPr>
          <p:cNvPr id="1048641" name="日期占位符 3"/>
          <p:cNvSpPr>
            <a:spLocks noGrp="1"/>
          </p:cNvSpPr>
          <p:nvPr>
            <p:ph type="dt" idx="10"/>
          </p:nvPr>
        </p:nvSpPr>
        <p:spPr/>
        <p:txBody>
          <a:bodyPr/>
          <a:p>
            <a:fld id="{294AE275-5A9A-4A86-AD47-F1EC50148A50}" type="datetime1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46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1048647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A386740-8EDF-487D-B81B-3981486BBC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5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104866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A386740-8EDF-487D-B81B-3981486BBC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6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104867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A386740-8EDF-487D-B81B-3981486BBC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7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104867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33E4B9DD-1319-46C9-9A23-E32321021D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86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1048687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A386740-8EDF-487D-B81B-3981486BBC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2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104858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88B6E5A-FC71-4ABB-95F4-065188AE9C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8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58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D54DFC5-C639-4E22-997A-80748E5D93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6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37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73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88B6E5A-FC71-4ABB-95F4-065188AE9C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3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4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D54DFC5-C639-4E22-997A-80748E5D93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0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5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26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72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88B6E5A-FC71-4ABB-95F4-065188AE9C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2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2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D54DFC5-C639-4E22-997A-80748E5D93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104863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B0A6843-8C68-4D07-BBD3-80661A7C9FAA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4863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104863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76DE2D9-7336-4894-8974-DF3A228E05E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8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58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88B6E5A-FC71-4ABB-95F4-065188AE9C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9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59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D54DFC5-C639-4E22-997A-80748E5D93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0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1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42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874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88B6E5A-FC71-4ABB-95F4-065188AE9C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4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4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D54DFC5-C639-4E22-997A-80748E5D93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0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6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47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748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7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88B6E5A-FC71-4ABB-95F4-065188AE9C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D54DFC5-C639-4E22-997A-80748E5D93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0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5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875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75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875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75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88B6E5A-FC71-4ABB-95F4-065188AE9C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5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5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D54DFC5-C639-4E22-997A-80748E5D93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0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1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2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88B6E5A-FC71-4ABB-95F4-065188AE9C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2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2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D54DFC5-C639-4E22-997A-80748E5D93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0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0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88B6E5A-FC71-4ABB-95F4-065188AE9C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61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62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D54DFC5-C639-4E22-997A-80748E5D93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1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3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64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765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8766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88B6E5A-FC71-4ABB-95F4-065188AE9C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67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6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D54DFC5-C639-4E22-997A-80748E5D93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0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0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31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732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873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88B6E5A-FC71-4ABB-95F4-065188AE9C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3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3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D54DFC5-C639-4E22-997A-80748E5D93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B6E5A-FC71-4ABB-95F4-065188AE9C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4DFC5-C639-4E22-997A-80748E5D93F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2.png"/><Relationship Id="rId1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图片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25267" y="1381669"/>
            <a:ext cx="2030965" cy="80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6" name="文本框 3"/>
          <p:cNvSpPr txBox="1"/>
          <p:nvPr/>
        </p:nvSpPr>
        <p:spPr>
          <a:xfrm>
            <a:off x="22860" y="2799080"/>
            <a:ext cx="12145010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5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长春建筑学院尔雅网络通识课学习指南</a:t>
            </a:r>
            <a:endParaRPr lang="zh-CN" altLang="en-US" sz="5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29346" y="1495425"/>
            <a:ext cx="10742857" cy="5085706"/>
          </a:xfrm>
          <a:prstGeom prst="rect">
            <a:avLst/>
          </a:prstGeom>
        </p:spPr>
      </p:pic>
      <p:sp>
        <p:nvSpPr>
          <p:cNvPr id="1048648" name="矩形 6"/>
          <p:cNvSpPr>
            <a:spLocks noChangeArrowheads="1"/>
          </p:cNvSpPr>
          <p:nvPr/>
        </p:nvSpPr>
        <p:spPr bwMode="auto">
          <a:xfrm>
            <a:off x="1981200" y="1411288"/>
            <a:ext cx="8229600" cy="17462"/>
          </a:xfrm>
          <a:prstGeom prst="rect">
            <a:avLst/>
          </a:prstGeom>
          <a:gradFill rotWithShape="1">
            <a:gsLst>
              <a:gs pos="0">
                <a:srgbClr val="DBD8CB"/>
              </a:gs>
              <a:gs pos="50000">
                <a:srgbClr val="918415"/>
              </a:gs>
              <a:gs pos="100000">
                <a:srgbClr val="DBD8CB"/>
              </a:gs>
            </a:gsLst>
            <a:lin ang="0" scaled="1"/>
          </a:gra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1048649" name="标题 1"/>
          <p:cNvSpPr>
            <a:spLocks noGrp="1" noChangeArrowheads="1"/>
          </p:cNvSpPr>
          <p:nvPr>
            <p:ph type="title"/>
          </p:nvPr>
        </p:nvSpPr>
        <p:spPr>
          <a:xfrm>
            <a:off x="1029432" y="268288"/>
            <a:ext cx="10972800" cy="1143000"/>
          </a:xfrm>
        </p:spPr>
        <p:txBody>
          <a:bodyPr>
            <a:normAutofit/>
          </a:bodyPr>
          <a:p>
            <a:pPr eaLnBrk="1" hangingPunct="1"/>
            <a:r>
              <a:rPr lang="zh-CN" altLang="en-US" dirty="0">
                <a:solidFill>
                  <a:srgbClr val="F1FAFF"/>
                </a:solidFill>
                <a:latin typeface="方正行楷简体" pitchFamily="65" charset="-122"/>
                <a:ea typeface="方正行楷简体" pitchFamily="65" charset="-122"/>
                <a:sym typeface="方正行楷简体" pitchFamily="65" charset="-122"/>
              </a:rPr>
              <a:t>   考试</a:t>
            </a:r>
            <a:endParaRPr lang="zh-CN" altLang="en-US" dirty="0">
              <a:solidFill>
                <a:srgbClr val="F1FAFF"/>
              </a:solidFill>
            </a:endParaRPr>
          </a:p>
        </p:txBody>
      </p:sp>
      <p:sp>
        <p:nvSpPr>
          <p:cNvPr id="1048650" name="椭圆 2"/>
          <p:cNvSpPr/>
          <p:nvPr/>
        </p:nvSpPr>
        <p:spPr>
          <a:xfrm>
            <a:off x="1247774" y="3219451"/>
            <a:ext cx="3838575" cy="25050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矩形 6"/>
          <p:cNvSpPr>
            <a:spLocks noChangeArrowheads="1"/>
          </p:cNvSpPr>
          <p:nvPr/>
        </p:nvSpPr>
        <p:spPr bwMode="auto">
          <a:xfrm>
            <a:off x="1981200" y="1411288"/>
            <a:ext cx="8229600" cy="17462"/>
          </a:xfrm>
          <a:prstGeom prst="rect">
            <a:avLst/>
          </a:prstGeom>
          <a:gradFill rotWithShape="1">
            <a:gsLst>
              <a:gs pos="0">
                <a:srgbClr val="DBD8CB"/>
              </a:gs>
              <a:gs pos="50000">
                <a:srgbClr val="918415"/>
              </a:gs>
              <a:gs pos="100000">
                <a:srgbClr val="DBD8CB"/>
              </a:gs>
            </a:gsLst>
            <a:lin ang="0" scaled="1"/>
          </a:gra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1048652" name="标题 1"/>
          <p:cNvSpPr>
            <a:spLocks noGrp="1" noChangeArrowheads="1"/>
          </p:cNvSpPr>
          <p:nvPr>
            <p:ph type="title"/>
          </p:nvPr>
        </p:nvSpPr>
        <p:spPr>
          <a:xfrm>
            <a:off x="609600" y="519954"/>
            <a:ext cx="10972800" cy="1143000"/>
          </a:xfrm>
        </p:spPr>
        <p:txBody>
          <a:bodyPr>
            <a:normAutofit/>
          </a:bodyPr>
          <a:p>
            <a:r>
              <a:rPr lang="zh-CN" altLang="en-US" dirty="0">
                <a:solidFill>
                  <a:srgbClr val="F1FA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考试注意事项</a:t>
            </a:r>
            <a:endParaRPr lang="zh-CN" altLang="en-US" dirty="0">
              <a:solidFill>
                <a:srgbClr val="F1FA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653" name="矩形 7"/>
          <p:cNvSpPr/>
          <p:nvPr/>
        </p:nvSpPr>
        <p:spPr>
          <a:xfrm>
            <a:off x="609600" y="1660829"/>
            <a:ext cx="1207253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p>
            <a:pPr algn="ctr"/>
            <a:r>
              <a:rPr lang="en-US" altLang="zh-CN" dirty="0">
                <a:solidFill>
                  <a:srgbClr val="F1FA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dirty="0">
                <a:solidFill>
                  <a:srgbClr val="F1FA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：考试时间固定，错过考试时间不能参加考试                                                              </a:t>
            </a:r>
            <a:endParaRPr lang="en-US" altLang="zh-CN" dirty="0">
              <a:solidFill>
                <a:srgbClr val="F1FA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654" name="矩形 8"/>
          <p:cNvSpPr/>
          <p:nvPr/>
        </p:nvSpPr>
        <p:spPr>
          <a:xfrm>
            <a:off x="864609" y="2069702"/>
            <a:ext cx="75713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p>
            <a:pPr algn="ctr"/>
            <a:r>
              <a:rPr lang="en-US" altLang="zh-CN" dirty="0">
                <a:solidFill>
                  <a:srgbClr val="F1FA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dirty="0">
                <a:solidFill>
                  <a:srgbClr val="F1FA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：考试条件：完成任务点百分比才可以参加考试</a:t>
            </a:r>
            <a:r>
              <a:rPr lang="en-US" altLang="zh-CN" dirty="0">
                <a:solidFill>
                  <a:srgbClr val="F1FA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dirty="0">
                <a:solidFill>
                  <a:srgbClr val="F1FA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具体在考试条件查看）</a:t>
            </a:r>
            <a:endParaRPr lang="en-US" altLang="zh-CN" dirty="0">
              <a:solidFill>
                <a:srgbClr val="F1FA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endParaRPr lang="zh-CN" altLang="en-US" dirty="0">
              <a:ln w="0"/>
              <a:solidFill>
                <a:srgbClr val="F1FA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48655" name="矩形 9"/>
          <p:cNvSpPr/>
          <p:nvPr/>
        </p:nvSpPr>
        <p:spPr>
          <a:xfrm>
            <a:off x="633776" y="2508673"/>
            <a:ext cx="526298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p>
            <a:pPr algn="ctr"/>
            <a:r>
              <a:rPr lang="en-US" altLang="zh-CN" dirty="0">
                <a:solidFill>
                  <a:srgbClr val="F1FA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dirty="0">
                <a:solidFill>
                  <a:srgbClr val="F1FA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：提交考试无反应：考试实时保存 重新登录即可</a:t>
            </a:r>
            <a:endParaRPr lang="en-US" altLang="zh-CN" dirty="0">
              <a:solidFill>
                <a:srgbClr val="F1FA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656" name="矩形 10"/>
          <p:cNvSpPr/>
          <p:nvPr/>
        </p:nvSpPr>
        <p:spPr>
          <a:xfrm>
            <a:off x="525615" y="2913863"/>
            <a:ext cx="895629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p>
            <a:pPr algn="ctr"/>
            <a:r>
              <a:rPr lang="en-US" altLang="zh-CN" dirty="0">
                <a:solidFill>
                  <a:srgbClr val="F1FA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4:</a:t>
            </a:r>
            <a:r>
              <a:rPr lang="zh-CN" altLang="en-US" dirty="0">
                <a:solidFill>
                  <a:srgbClr val="F1FA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考试完成，一定要点击提交。否则无成绩，考试结束后，需要查询一下是否有成绩</a:t>
            </a:r>
            <a:endParaRPr lang="en-US" altLang="zh-CN" dirty="0">
              <a:solidFill>
                <a:srgbClr val="F1FA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657" name="矩形 12"/>
          <p:cNvSpPr/>
          <p:nvPr/>
        </p:nvSpPr>
        <p:spPr>
          <a:xfrm>
            <a:off x="633776" y="3200452"/>
            <a:ext cx="95333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p>
            <a:pPr algn="ctr"/>
            <a:r>
              <a:rPr lang="zh-CN" altLang="en-US" sz="1400" dirty="0"/>
              <a:t>                                                             </a:t>
            </a:r>
            <a:endParaRPr lang="en-US" altLang="zh-CN" sz="1400" dirty="0"/>
          </a:p>
          <a:p>
            <a:pPr algn="ctr"/>
            <a:r>
              <a:rPr lang="en-US" altLang="zh-CN" dirty="0">
                <a:solidFill>
                  <a:srgbClr val="F1FA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dirty="0">
                <a:solidFill>
                  <a:srgbClr val="F1FA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：考试题型主要以选择和判断为主，在提交后成绩会在卷面处直接显示，</a:t>
            </a:r>
            <a:r>
              <a:rPr lang="en-US" altLang="zh-CN" dirty="0">
                <a:solidFill>
                  <a:srgbClr val="F1FA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  <a:r>
              <a:rPr lang="zh-CN" altLang="en-US" dirty="0">
                <a:solidFill>
                  <a:srgbClr val="F1FA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套题，随机抽取</a:t>
            </a:r>
            <a:endParaRPr lang="zh-CN" altLang="zh-CN" dirty="0">
              <a:solidFill>
                <a:srgbClr val="F1FA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3" grpId="0"/>
      <p:bldP spid="1048654" grpId="0"/>
      <p:bldP spid="1048655" grpId="0"/>
      <p:bldP spid="1048656" grpId="0"/>
      <p:bldP spid="10486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图片 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 flipH="1" flipV="1">
            <a:off x="565150" y="4646930"/>
            <a:ext cx="8474710" cy="2050415"/>
          </a:xfrm>
          <a:prstGeom prst="rect">
            <a:avLst/>
          </a:prstGeom>
        </p:spPr>
      </p:pic>
      <p:sp>
        <p:nvSpPr>
          <p:cNvPr id="1048661" name="文本框 7"/>
          <p:cNvSpPr txBox="1"/>
          <p:nvPr/>
        </p:nvSpPr>
        <p:spPr>
          <a:xfrm>
            <a:off x="2392680" y="3098800"/>
            <a:ext cx="24980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点击课程：学习记录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62" name="椭圆 8"/>
          <p:cNvSpPr/>
          <p:nvPr/>
        </p:nvSpPr>
        <p:spPr>
          <a:xfrm>
            <a:off x="5170055" y="4046445"/>
            <a:ext cx="635000" cy="4572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663" name="文本框 9"/>
          <p:cNvSpPr txBox="1"/>
          <p:nvPr/>
        </p:nvSpPr>
        <p:spPr>
          <a:xfrm>
            <a:off x="771525" y="1497008"/>
            <a:ext cx="100107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 dirty="0">
                <a:solidFill>
                  <a:srgbClr val="FFC000"/>
                </a:solidFill>
              </a:rPr>
              <a:t>查看课程考核比例，了解获得成绩办法</a:t>
            </a:r>
            <a:endParaRPr lang="en-US" altLang="zh-CN" sz="3200" b="1" dirty="0">
              <a:solidFill>
                <a:srgbClr val="FFC000"/>
              </a:solidFill>
            </a:endParaRPr>
          </a:p>
          <a:p>
            <a:r>
              <a:rPr lang="zh-CN" altLang="en-US" sz="3200" b="1" dirty="0">
                <a:solidFill>
                  <a:srgbClr val="FFC000"/>
                </a:solidFill>
              </a:rPr>
              <a:t>线上考核项目一般为观看视频、做测验、参加考试等，成绩由各部分加权得到。考核比例即加权系数。</a:t>
            </a:r>
            <a:endParaRPr lang="en-US" altLang="zh-CN" sz="3200" b="1" dirty="0">
              <a:solidFill>
                <a:srgbClr val="FFC000"/>
              </a:solidFill>
            </a:endParaRPr>
          </a:p>
        </p:txBody>
      </p:sp>
      <p:sp>
        <p:nvSpPr>
          <p:cNvPr id="1048664" name="箭头: 右 10"/>
          <p:cNvSpPr/>
          <p:nvPr/>
        </p:nvSpPr>
        <p:spPr>
          <a:xfrm rot="5400000">
            <a:off x="3362114" y="3300112"/>
            <a:ext cx="365760" cy="91440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665" name="文本框 11"/>
          <p:cNvSpPr txBox="1"/>
          <p:nvPr/>
        </p:nvSpPr>
        <p:spPr>
          <a:xfrm>
            <a:off x="684425" y="572275"/>
            <a:ext cx="591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查看分数、考核比例</a:t>
            </a:r>
            <a:endParaRPr lang="zh-CN" altLang="en-US" sz="4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66" name="爆炸形: 14 pt  1"/>
          <p:cNvSpPr/>
          <p:nvPr/>
        </p:nvSpPr>
        <p:spPr>
          <a:xfrm>
            <a:off x="8069099" y="3757314"/>
            <a:ext cx="3620530" cy="2796306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1048667" name="文本框 2"/>
          <p:cNvSpPr txBox="1"/>
          <p:nvPr/>
        </p:nvSpPr>
        <p:spPr>
          <a:xfrm rot="20192077">
            <a:off x="8699453" y="4863078"/>
            <a:ext cx="2693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dirty="0">
                <a:solidFill>
                  <a:schemeClr val="bg1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非常重要！！</a:t>
            </a:r>
            <a:endParaRPr lang="zh-CN" altLang="en-US" sz="3200" dirty="0">
              <a:solidFill>
                <a:schemeClr val="bg1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文本框 5"/>
          <p:cNvSpPr txBox="1"/>
          <p:nvPr/>
        </p:nvSpPr>
        <p:spPr>
          <a:xfrm>
            <a:off x="4797513" y="2800009"/>
            <a:ext cx="7442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超星学习通</a:t>
            </a:r>
            <a:endParaRPr lang="zh-CN" altLang="en-US" sz="6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3145728" name="直接连接符 7"/>
          <p:cNvCxnSpPr/>
          <p:nvPr/>
        </p:nvCxnSpPr>
        <p:spPr>
          <a:xfrm>
            <a:off x="4797513" y="3879584"/>
            <a:ext cx="4371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97163" name="图片 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726518" y="2290909"/>
            <a:ext cx="2161905" cy="235238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学习通</a:t>
            </a:r>
            <a:r>
              <a:rPr lang="en-US" altLang="zh-CN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APP</a:t>
            </a:r>
            <a:r>
              <a:rPr lang="zh-CN" altLang="en-US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下载地址</a:t>
            </a:r>
            <a:endParaRPr lang="zh-CN" altLang="en-US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676" name="文本框 4"/>
          <p:cNvSpPr txBox="1"/>
          <p:nvPr/>
        </p:nvSpPr>
        <p:spPr>
          <a:xfrm>
            <a:off x="4651131" y="3094160"/>
            <a:ext cx="72712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 dirty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一</a:t>
            </a:r>
            <a:r>
              <a:rPr lang="zh-CN" altLang="zh-CN" sz="2400" b="1" dirty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、安卓手机下载流程</a:t>
            </a:r>
            <a:endParaRPr lang="zh-CN" altLang="zh-CN" sz="2400" b="1" dirty="0">
              <a:solidFill>
                <a:srgbClr val="00B0F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zh-CN" sz="2400" b="1" dirty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应用市场</a:t>
            </a:r>
            <a:r>
              <a:rPr lang="en-US" altLang="zh-CN" sz="2400" b="1" dirty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------</a:t>
            </a:r>
            <a:r>
              <a:rPr lang="zh-CN" altLang="en-US" sz="2400" b="1" dirty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超星学习通</a:t>
            </a:r>
            <a:r>
              <a:rPr lang="en-US" altLang="zh-CN" sz="2400" b="1" dirty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------</a:t>
            </a:r>
            <a:r>
              <a:rPr lang="zh-CN" altLang="en-US" sz="2400" b="1" dirty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点击下载安装</a:t>
            </a:r>
            <a:endParaRPr lang="zh-CN" altLang="en-US" sz="2400" b="1" dirty="0">
              <a:solidFill>
                <a:srgbClr val="00B0F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zh-CN" sz="2400" b="1" dirty="0">
              <a:solidFill>
                <a:srgbClr val="00B0F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 dirty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二、苹果手机下载流程</a:t>
            </a:r>
            <a:endParaRPr lang="zh-CN" altLang="en-US" sz="2400" b="1" dirty="0">
              <a:solidFill>
                <a:srgbClr val="00B0F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b="1" dirty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App Store----</a:t>
            </a:r>
            <a:r>
              <a:rPr lang="zh-CN" altLang="en-US" sz="2400" b="1" dirty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超星学习通</a:t>
            </a:r>
            <a:r>
              <a:rPr lang="en-US" altLang="zh-CN" sz="2400" b="1" dirty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-----</a:t>
            </a:r>
            <a:r>
              <a:rPr lang="zh-CN" altLang="en-US" sz="2400" b="1" dirty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点击下载安装</a:t>
            </a:r>
            <a:endParaRPr lang="zh-CN" altLang="en-US" sz="2400" b="1" dirty="0">
              <a:solidFill>
                <a:srgbClr val="00B0F0"/>
              </a:solidFill>
              <a:cs typeface="Times New Roman" panose="02020603050405020304" pitchFamily="18" charset="0"/>
            </a:endParaRPr>
          </a:p>
        </p:txBody>
      </p:sp>
      <p:sp>
        <p:nvSpPr>
          <p:cNvPr id="1048677" name="内容占位符 2"/>
          <p:cNvSpPr>
            <a:spLocks noGrp="1"/>
          </p:cNvSpPr>
          <p:nvPr>
            <p:ph idx="1"/>
          </p:nvPr>
        </p:nvSpPr>
        <p:spPr>
          <a:xfrm>
            <a:off x="518160" y="1706192"/>
            <a:ext cx="10515600" cy="4351338"/>
          </a:xfrm>
        </p:spPr>
        <p:txBody>
          <a:bodyPr/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</p:txBody>
      </p:sp>
      <p:pic>
        <p:nvPicPr>
          <p:cNvPr id="2097164" name="图片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541793" y="2824944"/>
            <a:ext cx="2161905" cy="235238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文本框 4"/>
          <p:cNvSpPr txBox="1"/>
          <p:nvPr/>
        </p:nvSpPr>
        <p:spPr>
          <a:xfrm>
            <a:off x="4702628" y="2443163"/>
            <a:ext cx="7093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下载完毕后，出现学习通图标，点击图标进行登录</a:t>
            </a:r>
            <a:endParaRPr lang="zh-CN" altLang="en-US" sz="2400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97165" name="内容占位符 9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1433124" y="317082"/>
            <a:ext cx="2711188" cy="5867693"/>
          </a:xfrm>
        </p:spPr>
      </p:pic>
      <p:sp>
        <p:nvSpPr>
          <p:cNvPr id="1048679" name="椭圆 10"/>
          <p:cNvSpPr/>
          <p:nvPr/>
        </p:nvSpPr>
        <p:spPr>
          <a:xfrm>
            <a:off x="2143760" y="4378960"/>
            <a:ext cx="660400" cy="711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90255" y="659130"/>
            <a:ext cx="3112770" cy="55378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712970" y="1159510"/>
            <a:ext cx="2671445" cy="40309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accent2"/>
                </a:solidFill>
                <a:sym typeface="+mn-ea"/>
              </a:rPr>
              <a:t>用手机号注册，然后在账号管理绑定学号；</a:t>
            </a:r>
            <a:endParaRPr lang="zh-CN" altLang="en-US" sz="3200">
              <a:solidFill>
                <a:schemeClr val="accent2"/>
              </a:solidFill>
              <a:sym typeface="+mn-ea"/>
            </a:endParaRPr>
          </a:p>
          <a:p>
            <a:endParaRPr lang="zh-CN" altLang="en-US" sz="3200">
              <a:solidFill>
                <a:schemeClr val="accent2"/>
              </a:solidFill>
              <a:sym typeface="+mn-ea"/>
            </a:endParaRPr>
          </a:p>
          <a:p>
            <a:r>
              <a:rPr lang="zh-CN" altLang="en-US" sz="3200">
                <a:solidFill>
                  <a:schemeClr val="accent2"/>
                </a:solidFill>
              </a:rPr>
              <a:t>绑定单位为：输入3057后选择下拉框中出现的学校。</a:t>
            </a:r>
            <a:endParaRPr lang="zh-CN" altLang="en-US" sz="3200">
              <a:solidFill>
                <a:schemeClr val="accent2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658495"/>
            <a:ext cx="3113405" cy="553847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solidFill>
                  <a:srgbClr val="FFFFFF"/>
                </a:solidFill>
              </a:rPr>
              <a:t>课程查找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048682" name="右箭头 6"/>
          <p:cNvSpPr/>
          <p:nvPr/>
        </p:nvSpPr>
        <p:spPr>
          <a:xfrm>
            <a:off x="5980113" y="3568701"/>
            <a:ext cx="360362" cy="304800"/>
          </a:xfrm>
          <a:prstGeom prst="rightArrow">
            <a:avLst/>
          </a:prstGeom>
          <a:solidFill>
            <a:srgbClr val="ED1C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097167" name="内容占位符 8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3643878" y="340873"/>
            <a:ext cx="2853760" cy="6176254"/>
          </a:xfrm>
        </p:spPr>
      </p:pic>
      <p:pic>
        <p:nvPicPr>
          <p:cNvPr id="2097168" name="图片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1328" y="340873"/>
            <a:ext cx="2853759" cy="6176252"/>
          </a:xfrm>
          <a:prstGeom prst="rect">
            <a:avLst/>
          </a:prstGeom>
        </p:spPr>
      </p:pic>
      <p:sp>
        <p:nvSpPr>
          <p:cNvPr id="1048683" name="椭圆 12"/>
          <p:cNvSpPr/>
          <p:nvPr/>
        </p:nvSpPr>
        <p:spPr>
          <a:xfrm>
            <a:off x="6024880" y="5974080"/>
            <a:ext cx="568960" cy="4876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684" name="椭圆 9"/>
          <p:cNvSpPr/>
          <p:nvPr/>
        </p:nvSpPr>
        <p:spPr>
          <a:xfrm>
            <a:off x="7365126" y="2204720"/>
            <a:ext cx="2949961" cy="447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文本框 5"/>
          <p:cNvSpPr txBox="1"/>
          <p:nvPr/>
        </p:nvSpPr>
        <p:spPr>
          <a:xfrm>
            <a:off x="763587" y="6086385"/>
            <a:ext cx="303847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 dirty="0">
                <a:solidFill>
                  <a:srgbClr val="FFC000"/>
                </a:solidFill>
              </a:rPr>
              <a:t>点击</a:t>
            </a:r>
            <a:r>
              <a:rPr lang="zh-CN" altLang="en-US" sz="2000" b="1" dirty="0">
                <a:solidFill>
                  <a:srgbClr val="FFC000"/>
                </a:solidFill>
              </a:rPr>
              <a:t>章节进入学习界面</a:t>
            </a:r>
            <a:endParaRPr lang="zh-CN" altLang="en-US" sz="2000" b="1" dirty="0">
              <a:solidFill>
                <a:srgbClr val="FFC000"/>
              </a:solidFill>
            </a:endParaRPr>
          </a:p>
        </p:txBody>
      </p:sp>
      <p:sp>
        <p:nvSpPr>
          <p:cNvPr id="1048692" name="文本框 10"/>
          <p:cNvSpPr txBox="1"/>
          <p:nvPr/>
        </p:nvSpPr>
        <p:spPr>
          <a:xfrm>
            <a:off x="4787179" y="6086385"/>
            <a:ext cx="3038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 dirty="0">
                <a:solidFill>
                  <a:srgbClr val="FFC000"/>
                </a:solidFill>
              </a:rPr>
              <a:t>观看课程视频</a:t>
            </a:r>
            <a:endParaRPr lang="zh-CN" altLang="en-US" sz="2000" b="1" dirty="0">
              <a:solidFill>
                <a:srgbClr val="FFC000"/>
              </a:solidFill>
            </a:endParaRPr>
          </a:p>
        </p:txBody>
      </p:sp>
      <p:sp>
        <p:nvSpPr>
          <p:cNvPr id="1048693" name="文本框 11"/>
          <p:cNvSpPr txBox="1"/>
          <p:nvPr/>
        </p:nvSpPr>
        <p:spPr>
          <a:xfrm>
            <a:off x="8613846" y="6086385"/>
            <a:ext cx="3038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 dirty="0">
                <a:solidFill>
                  <a:srgbClr val="FFC000"/>
                </a:solidFill>
              </a:rPr>
              <a:t>完成章节测验</a:t>
            </a:r>
            <a:endParaRPr lang="zh-CN" altLang="en-US" sz="2000" b="1" dirty="0">
              <a:solidFill>
                <a:srgbClr val="FFC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1375" y="547370"/>
            <a:ext cx="2999740" cy="54025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390" y="591820"/>
            <a:ext cx="3000375" cy="53581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6000" y="591185"/>
            <a:ext cx="2884805" cy="53594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文本框 5"/>
          <p:cNvSpPr txBox="1"/>
          <p:nvPr/>
        </p:nvSpPr>
        <p:spPr>
          <a:xfrm>
            <a:off x="727931" y="275169"/>
            <a:ext cx="49149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考试</a:t>
            </a:r>
            <a:endParaRPr lang="en-US" altLang="zh-CN" sz="6000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</a:t>
            </a:r>
            <a:endParaRPr lang="zh-CN" altLang="en-US" sz="2800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68800" y="452120"/>
            <a:ext cx="3155315" cy="6076950"/>
          </a:xfrm>
          <a:prstGeom prst="rect">
            <a:avLst/>
          </a:prstGeom>
        </p:spPr>
      </p:pic>
      <p:sp>
        <p:nvSpPr>
          <p:cNvPr id="1048698" name="椭圆 4"/>
          <p:cNvSpPr/>
          <p:nvPr/>
        </p:nvSpPr>
        <p:spPr>
          <a:xfrm>
            <a:off x="4878316" y="1924978"/>
            <a:ext cx="587985" cy="4264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学习模式</a:t>
            </a:r>
            <a:endParaRPr lang="zh-CN" altLang="en-US" dirty="0">
              <a:solidFill>
                <a:schemeClr val="bg1">
                  <a:lumMod val="9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593" name="内容占位符 2"/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/>
          <a:p>
            <a:r>
              <a:rPr lang="zh-TW" altLang="zh-CN" dirty="0">
                <a:solidFill>
                  <a:schemeClr val="bg1">
                    <a:lumMod val="9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采用网络学习的方式，在网上进行听课、做作业、参加考试、参与线上讨论、提问等</a:t>
            </a: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，形成网络虚拟课堂。</a:t>
            </a:r>
            <a:endParaRPr lang="zh-CN" altLang="en-US" dirty="0">
              <a:solidFill>
                <a:schemeClr val="bg1">
                  <a:lumMod val="9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594" name="文本框 6"/>
          <p:cNvSpPr txBox="1"/>
          <p:nvPr/>
        </p:nvSpPr>
        <p:spPr>
          <a:xfrm>
            <a:off x="5265548" y="5743333"/>
            <a:ext cx="137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dirty="0">
                <a:solidFill>
                  <a:schemeClr val="bg1">
                    <a:lumMod val="95000"/>
                  </a:schemeClr>
                </a:solidFill>
              </a:rPr>
              <a:t>学分</a:t>
            </a:r>
            <a:endParaRPr lang="zh-CN" altLang="en-US" sz="4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48595" name="圆角矩形 5"/>
          <p:cNvSpPr/>
          <p:nvPr/>
        </p:nvSpPr>
        <p:spPr>
          <a:xfrm>
            <a:off x="1514475" y="3885918"/>
            <a:ext cx="1247775" cy="600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/>
              <a:t>视频学习</a:t>
            </a:r>
            <a:endParaRPr lang="zh-CN" altLang="en-US" dirty="0"/>
          </a:p>
        </p:txBody>
      </p:sp>
      <p:sp>
        <p:nvSpPr>
          <p:cNvPr id="1048596" name="圆角矩形 7"/>
          <p:cNvSpPr/>
          <p:nvPr/>
        </p:nvSpPr>
        <p:spPr>
          <a:xfrm>
            <a:off x="4017773" y="3885917"/>
            <a:ext cx="1247775" cy="600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/>
              <a:t>章节测验</a:t>
            </a:r>
            <a:endParaRPr lang="zh-CN" altLang="en-US" dirty="0"/>
          </a:p>
        </p:txBody>
      </p:sp>
      <p:sp>
        <p:nvSpPr>
          <p:cNvPr id="1048597" name="圆角矩形 8"/>
          <p:cNvSpPr/>
          <p:nvPr/>
        </p:nvSpPr>
        <p:spPr>
          <a:xfrm>
            <a:off x="6642799" y="3885918"/>
            <a:ext cx="1247775" cy="600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/>
              <a:t>互动讨论</a:t>
            </a:r>
            <a:endParaRPr lang="zh-CN" altLang="en-US" dirty="0"/>
          </a:p>
        </p:txBody>
      </p:sp>
      <p:sp>
        <p:nvSpPr>
          <p:cNvPr id="1048598" name="圆角矩形 9"/>
          <p:cNvSpPr/>
          <p:nvPr/>
        </p:nvSpPr>
        <p:spPr>
          <a:xfrm>
            <a:off x="9267825" y="3885920"/>
            <a:ext cx="1247775" cy="600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/>
              <a:t>考试</a:t>
            </a:r>
            <a:endParaRPr lang="zh-CN" altLang="en-US" dirty="0"/>
          </a:p>
        </p:txBody>
      </p:sp>
      <p:sp>
        <p:nvSpPr>
          <p:cNvPr id="1048599" name="右箭头 10"/>
          <p:cNvSpPr/>
          <p:nvPr/>
        </p:nvSpPr>
        <p:spPr>
          <a:xfrm>
            <a:off x="3265300" y="4066381"/>
            <a:ext cx="371475" cy="300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600" name="右箭头 12"/>
          <p:cNvSpPr/>
          <p:nvPr/>
        </p:nvSpPr>
        <p:spPr>
          <a:xfrm>
            <a:off x="8391685" y="4066381"/>
            <a:ext cx="371475" cy="300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601" name="右箭头 13"/>
          <p:cNvSpPr/>
          <p:nvPr/>
        </p:nvSpPr>
        <p:spPr>
          <a:xfrm>
            <a:off x="5768436" y="4073391"/>
            <a:ext cx="371475" cy="300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602" name="下箭头 14"/>
          <p:cNvSpPr/>
          <p:nvPr/>
        </p:nvSpPr>
        <p:spPr>
          <a:xfrm>
            <a:off x="5526597" y="4896773"/>
            <a:ext cx="613314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标题 1"/>
          <p:cNvSpPr>
            <a:spLocks noGrp="1"/>
          </p:cNvSpPr>
          <p:nvPr>
            <p:ph type="title"/>
          </p:nvPr>
        </p:nvSpPr>
        <p:spPr>
          <a:xfrm>
            <a:off x="7175132" y="1162660"/>
            <a:ext cx="5016868" cy="639763"/>
          </a:xfrm>
        </p:spPr>
        <p:txBody>
          <a:bodyPr>
            <a:noAutofit/>
          </a:bodyPr>
          <a:p>
            <a:r>
              <a:rPr lang="zh-CN" altLang="en-US" sz="40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查询成绩及考核标准</a:t>
            </a:r>
            <a:endParaRPr lang="zh-CN" altLang="en-US" sz="4000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" name="图片 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97100" y="353695"/>
            <a:ext cx="3598545" cy="6150610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2349500" y="3591560"/>
            <a:ext cx="3335655" cy="255968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学习通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随身携带的数字教育资源库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97175" name="图片 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02919" y="1386443"/>
            <a:ext cx="2537024" cy="4512121"/>
          </a:xfrm>
          <a:prstGeom prst="rect">
            <a:avLst/>
          </a:prstGeom>
          <a:ln>
            <a:noFill/>
          </a:ln>
        </p:spPr>
      </p:pic>
      <p:pic>
        <p:nvPicPr>
          <p:cNvPr id="2097176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36684" y="1570417"/>
            <a:ext cx="2707548" cy="4526340"/>
          </a:xfrm>
          <a:prstGeom prst="rect">
            <a:avLst/>
          </a:prstGeom>
        </p:spPr>
      </p:pic>
      <p:pic>
        <p:nvPicPr>
          <p:cNvPr id="2097177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31769" y="1726464"/>
            <a:ext cx="2551554" cy="4535472"/>
          </a:xfrm>
          <a:prstGeom prst="rect">
            <a:avLst/>
          </a:prstGeom>
          <a:ln>
            <a:noFill/>
          </a:ln>
        </p:spPr>
      </p:pic>
      <p:pic>
        <p:nvPicPr>
          <p:cNvPr id="2097178" name="图片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59042" y="1902761"/>
            <a:ext cx="2554473" cy="4540675"/>
          </a:xfrm>
          <a:prstGeom prst="rect">
            <a:avLst/>
          </a:prstGeom>
          <a:ln>
            <a:noFill/>
          </a:ln>
        </p:spPr>
      </p:pic>
      <p:pic>
        <p:nvPicPr>
          <p:cNvPr id="2097179" name="图片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57868" y="2089822"/>
            <a:ext cx="2549804" cy="4529911"/>
          </a:xfrm>
          <a:prstGeom prst="rect">
            <a:avLst/>
          </a:prstGeom>
          <a:ln>
            <a:noFill/>
          </a:ln>
        </p:spPr>
      </p:pic>
      <p:sp>
        <p:nvSpPr>
          <p:cNvPr id="1048703" name="文本框 8"/>
          <p:cNvSpPr txBox="1"/>
          <p:nvPr/>
        </p:nvSpPr>
        <p:spPr>
          <a:xfrm>
            <a:off x="7876282" y="2812196"/>
            <a:ext cx="3954162" cy="2042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 dirty="0">
                <a:solidFill>
                  <a:srgbClr val="C00000"/>
                </a:solidFill>
                <a:latin typeface="Arial" panose="020B0604020202020204" pitchFamily="34" charset="0"/>
              </a:rPr>
              <a:t>300</a:t>
            </a:r>
            <a:r>
              <a:rPr lang="zh-CN" altLang="en-US" sz="3200" b="1" dirty="0">
                <a:solidFill>
                  <a:srgbClr val="C00000"/>
                </a:solidFill>
              </a:rPr>
              <a:t>余万册</a:t>
            </a:r>
            <a:r>
              <a:rPr lang="zh-CN" altLang="en-US" sz="3200" dirty="0">
                <a:solidFill>
                  <a:srgbClr val="FFC000"/>
                </a:solidFill>
              </a:rPr>
              <a:t>电子图书</a:t>
            </a:r>
            <a:endParaRPr lang="en-US" altLang="zh-CN" sz="3200" dirty="0">
              <a:solidFill>
                <a:srgbClr val="FFC000"/>
              </a:solidFill>
            </a:endParaRPr>
          </a:p>
          <a:p>
            <a:r>
              <a:rPr lang="en-US" altLang="zh-CN" sz="3200" b="1" dirty="0">
                <a:solidFill>
                  <a:srgbClr val="C00000"/>
                </a:solidFill>
                <a:latin typeface="Arial" panose="020B0604020202020204" pitchFamily="34" charset="0"/>
              </a:rPr>
              <a:t>16</a:t>
            </a:r>
            <a:r>
              <a:rPr lang="zh-CN" altLang="en-US" sz="3200" b="1" dirty="0">
                <a:solidFill>
                  <a:srgbClr val="C00000"/>
                </a:solidFill>
              </a:rPr>
              <a:t>万集</a:t>
            </a:r>
            <a:r>
              <a:rPr lang="zh-CN" altLang="en-US" sz="3200" dirty="0">
                <a:solidFill>
                  <a:srgbClr val="FFC000"/>
                </a:solidFill>
              </a:rPr>
              <a:t>学术视频</a:t>
            </a:r>
            <a:endParaRPr lang="en-US" altLang="zh-CN" sz="3200" dirty="0">
              <a:solidFill>
                <a:srgbClr val="FFC000"/>
              </a:solidFill>
            </a:endParaRPr>
          </a:p>
          <a:p>
            <a:r>
              <a:rPr lang="zh-CN" altLang="en-US" sz="3200" b="1" dirty="0">
                <a:solidFill>
                  <a:srgbClr val="C00000"/>
                </a:solidFill>
              </a:rPr>
              <a:t>数千种</a:t>
            </a:r>
            <a:r>
              <a:rPr lang="zh-CN" altLang="en-US" sz="3200" dirty="0">
                <a:solidFill>
                  <a:srgbClr val="FFC000"/>
                </a:solidFill>
              </a:rPr>
              <a:t>报刊订阅</a:t>
            </a:r>
            <a:endParaRPr lang="en-US" altLang="zh-CN" sz="3200" dirty="0">
              <a:solidFill>
                <a:srgbClr val="FFC000"/>
              </a:solidFill>
            </a:endParaRPr>
          </a:p>
          <a:p>
            <a:r>
              <a:rPr lang="zh-CN" altLang="en-US" sz="3200" b="1" dirty="0">
                <a:solidFill>
                  <a:srgbClr val="C00000"/>
                </a:solidFill>
              </a:rPr>
              <a:t>数以万计</a:t>
            </a:r>
            <a:r>
              <a:rPr lang="zh-CN" altLang="en-US" sz="3200" dirty="0">
                <a:solidFill>
                  <a:srgbClr val="FFC000"/>
                </a:solidFill>
              </a:rPr>
              <a:t>的个性专题</a:t>
            </a:r>
            <a:endParaRPr lang="zh-CN" altLang="en-US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4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学习通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直播互动的利器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97180" name="图片 9"/>
          <p:cNvPicPr>
            <a:picLocks noChangeAspect="1"/>
          </p:cNvPicPr>
          <p:nvPr/>
        </p:nvPicPr>
        <p:blipFill rotWithShape="1">
          <a:blip r:embed="rId1" cstate="print"/>
          <a:srcRect t="-474" b="2"/>
          <a:stretch>
            <a:fillRect/>
          </a:stretch>
        </p:blipFill>
        <p:spPr>
          <a:xfrm>
            <a:off x="509400" y="1495374"/>
            <a:ext cx="2755267" cy="4606115"/>
          </a:xfrm>
          <a:prstGeom prst="rect">
            <a:avLst/>
          </a:prstGeom>
        </p:spPr>
      </p:pic>
      <p:pic>
        <p:nvPicPr>
          <p:cNvPr id="2097181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69631" y="1495374"/>
            <a:ext cx="2590940" cy="4606116"/>
          </a:xfrm>
          <a:prstGeom prst="rect">
            <a:avLst/>
          </a:prstGeom>
        </p:spPr>
      </p:pic>
      <p:pic>
        <p:nvPicPr>
          <p:cNvPr id="2097182" name="图片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21679" y="1495376"/>
            <a:ext cx="2590940" cy="4606115"/>
          </a:xfrm>
          <a:prstGeom prst="rect">
            <a:avLst/>
          </a:prstGeom>
        </p:spPr>
      </p:pic>
      <p:pic>
        <p:nvPicPr>
          <p:cNvPr id="2097183" name="图片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17583" y="1495372"/>
            <a:ext cx="2590941" cy="4606117"/>
          </a:xfrm>
          <a:prstGeom prst="rect">
            <a:avLst/>
          </a:prstGeom>
        </p:spPr>
      </p:pic>
      <p:sp>
        <p:nvSpPr>
          <p:cNvPr id="1048705" name="文本框 12"/>
          <p:cNvSpPr txBox="1"/>
          <p:nvPr/>
        </p:nvSpPr>
        <p:spPr>
          <a:xfrm>
            <a:off x="509400" y="6240162"/>
            <a:ext cx="2755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dirty="0">
                <a:solidFill>
                  <a:srgbClr val="FFC000"/>
                </a:solidFill>
              </a:rPr>
              <a:t>尔雅名师直播</a:t>
            </a:r>
            <a:endParaRPr lang="zh-CN" altLang="en-US" dirty="0">
              <a:solidFill>
                <a:srgbClr val="FFC000"/>
              </a:solidFill>
            </a:endParaRPr>
          </a:p>
        </p:txBody>
      </p:sp>
      <p:sp>
        <p:nvSpPr>
          <p:cNvPr id="1048706" name="文本框 13"/>
          <p:cNvSpPr txBox="1"/>
          <p:nvPr/>
        </p:nvSpPr>
        <p:spPr>
          <a:xfrm>
            <a:off x="3439516" y="6240162"/>
            <a:ext cx="2755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dirty="0">
                <a:solidFill>
                  <a:srgbClr val="FFC000"/>
                </a:solidFill>
              </a:rPr>
              <a:t>丰富的直播频道</a:t>
            </a:r>
            <a:endParaRPr lang="zh-CN" altLang="en-US" dirty="0">
              <a:solidFill>
                <a:srgbClr val="FFC000"/>
              </a:solidFill>
            </a:endParaRPr>
          </a:p>
        </p:txBody>
      </p:sp>
      <p:sp>
        <p:nvSpPr>
          <p:cNvPr id="1048707" name="文本框 14"/>
          <p:cNvSpPr txBox="1"/>
          <p:nvPr/>
        </p:nvSpPr>
        <p:spPr>
          <a:xfrm>
            <a:off x="6287468" y="6240162"/>
            <a:ext cx="2755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dirty="0">
                <a:solidFill>
                  <a:srgbClr val="FFC000"/>
                </a:solidFill>
              </a:rPr>
              <a:t>名师讲座直播</a:t>
            </a:r>
            <a:endParaRPr lang="zh-CN" altLang="en-US" dirty="0">
              <a:solidFill>
                <a:srgbClr val="FFC000"/>
              </a:solidFill>
            </a:endParaRPr>
          </a:p>
        </p:txBody>
      </p:sp>
      <p:sp>
        <p:nvSpPr>
          <p:cNvPr id="1048708" name="文本框 15"/>
          <p:cNvSpPr txBox="1"/>
          <p:nvPr/>
        </p:nvSpPr>
        <p:spPr>
          <a:xfrm>
            <a:off x="9135420" y="6240162"/>
            <a:ext cx="2755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dirty="0">
                <a:solidFill>
                  <a:srgbClr val="FFC000"/>
                </a:solidFill>
              </a:rPr>
              <a:t>多样的互动方式</a:t>
            </a:r>
            <a:endParaRPr lang="zh-CN" alt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9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1" dirty="0">
                <a:solidFill>
                  <a:srgbClr val="C00000"/>
                </a:solidFill>
              </a:rPr>
              <a:t>尔雅学习重要警示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1048710" name="内容占位符 2"/>
          <p:cNvSpPr>
            <a:spLocks noGrp="1"/>
          </p:cNvSpPr>
          <p:nvPr>
            <p:ph idx="1"/>
          </p:nvPr>
        </p:nvSpPr>
        <p:spPr>
          <a:xfrm>
            <a:off x="838200" y="1800225"/>
            <a:ext cx="10515600" cy="4351338"/>
          </a:xfrm>
        </p:spPr>
        <p:txBody>
          <a:bodyPr/>
          <a:p>
            <a:r>
              <a:rPr lang="zh-CN" altLang="en-US" dirty="0">
                <a:solidFill>
                  <a:srgbClr val="92D050"/>
                </a:solidFill>
              </a:rPr>
              <a:t>清楚明确学习时间、考核权重、考试时间、考试要求，随时关注自己的成绩，任务需要完成多少能拿到学分，或是成绩达到优秀标准</a:t>
            </a:r>
            <a:endParaRPr lang="en-US" altLang="zh-CN" dirty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en-US" altLang="zh-CN" dirty="0">
              <a:solidFill>
                <a:srgbClr val="92D050"/>
              </a:solidFill>
            </a:endParaRPr>
          </a:p>
          <a:p>
            <a:endParaRPr lang="en-US" altLang="zh-CN" dirty="0">
              <a:solidFill>
                <a:srgbClr val="92D050"/>
              </a:solidFill>
            </a:endParaRPr>
          </a:p>
          <a:p>
            <a:r>
              <a:rPr lang="zh-CN" altLang="en-US" dirty="0">
                <a:solidFill>
                  <a:srgbClr val="92D050"/>
                </a:solidFill>
              </a:rPr>
              <a:t>坚持诚信学习，维护良好风气。尔雅公司对不诚信学习者将采取记录不良学习行为、清空学习进度、封禁帐号等惩处措施，并定期向学校提交作弊学生名单，由学校根据相关校规校纪惩处。</a:t>
            </a:r>
            <a:endParaRPr lang="en-US" altLang="zh-CN" dirty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en-US" altLang="zh-CN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4" name="标题 1"/>
          <p:cNvSpPr>
            <a:spLocks noGrp="1"/>
          </p:cNvSpPr>
          <p:nvPr>
            <p:ph type="title"/>
          </p:nvPr>
        </p:nvSpPr>
        <p:spPr>
          <a:xfrm>
            <a:off x="574431" y="608746"/>
            <a:ext cx="10972800" cy="1143000"/>
          </a:xfrm>
        </p:spPr>
        <p:txBody>
          <a:bodyPr/>
          <a:p>
            <a:r>
              <a:rPr lang="zh-CN" altLang="en-US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关于不良记录</a:t>
            </a:r>
            <a:endParaRPr lang="zh-CN" altLang="en-US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715" name="矩形 2"/>
          <p:cNvSpPr/>
          <p:nvPr/>
        </p:nvSpPr>
        <p:spPr>
          <a:xfrm>
            <a:off x="1192824" y="1905561"/>
            <a:ext cx="7932126" cy="4093428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800" b="0" i="0" dirty="0">
                <a:solidFill>
                  <a:srgbClr val="FFFF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不良记录界定范围：</a:t>
            </a:r>
            <a:endParaRPr lang="en-US" altLang="zh-CN" sz="2800" b="0" i="0" dirty="0">
              <a:solidFill>
                <a:srgbClr val="FFFFFF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0" i="0" dirty="0">
                <a:solidFill>
                  <a:srgbClr val="FFFF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1. </a:t>
            </a:r>
            <a:r>
              <a:rPr lang="zh-CN" altLang="en-US" sz="2800" b="0" i="0" dirty="0">
                <a:solidFill>
                  <a:srgbClr val="FFFF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委托他人进行课程学习；</a:t>
            </a:r>
            <a:endParaRPr lang="zh-CN" altLang="en-US" sz="2800" b="0" i="0" dirty="0">
              <a:solidFill>
                <a:srgbClr val="FFFFFF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0" i="0" dirty="0">
                <a:solidFill>
                  <a:srgbClr val="FFFF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2. </a:t>
            </a:r>
            <a:r>
              <a:rPr lang="zh-CN" altLang="en-US" sz="2800" b="0" i="0" dirty="0">
                <a:solidFill>
                  <a:srgbClr val="FFFF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委托他人完成课程考试；</a:t>
            </a:r>
            <a:endParaRPr lang="zh-CN" altLang="en-US" sz="2800" b="0" i="0" dirty="0">
              <a:solidFill>
                <a:srgbClr val="FFFFFF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0" i="0" dirty="0">
                <a:solidFill>
                  <a:srgbClr val="FFFF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3. </a:t>
            </a:r>
            <a:r>
              <a:rPr lang="zh-CN" altLang="en-US" sz="2800" b="0" i="0" dirty="0">
                <a:solidFill>
                  <a:srgbClr val="FFFF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利用第三方软件完成课程的任务点；</a:t>
            </a:r>
            <a:endParaRPr lang="zh-CN" altLang="en-US" sz="2800" b="0" i="0" dirty="0">
              <a:solidFill>
                <a:srgbClr val="FFFFFF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0" i="0" dirty="0">
                <a:solidFill>
                  <a:srgbClr val="FFFF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4. </a:t>
            </a:r>
            <a:r>
              <a:rPr lang="zh-CN" altLang="en-US" sz="2800" b="0" i="0" dirty="0">
                <a:solidFill>
                  <a:srgbClr val="FFFF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利用第三方软件完成课程考试；</a:t>
            </a:r>
            <a:endParaRPr lang="zh-CN" altLang="en-US" sz="2800" b="0" i="0" dirty="0">
              <a:solidFill>
                <a:srgbClr val="FFFFFF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0" i="0" dirty="0">
                <a:solidFill>
                  <a:srgbClr val="FFFF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5. </a:t>
            </a:r>
            <a:r>
              <a:rPr lang="zh-CN" altLang="en-US" sz="2800" b="0" i="0" dirty="0">
                <a:solidFill>
                  <a:srgbClr val="FFFF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利用平台漏洞，快速完成任务点；</a:t>
            </a:r>
            <a:r>
              <a:rPr lang="zh-CN" altLang="en-US" sz="28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视频进行退拽也会产生不良纪律</a:t>
            </a:r>
            <a:endParaRPr lang="en-US" altLang="zh-CN" sz="2800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0" i="0" dirty="0">
                <a:solidFill>
                  <a:srgbClr val="FFFF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6. </a:t>
            </a:r>
            <a:r>
              <a:rPr lang="zh-CN" altLang="en-US" sz="2800" b="0" i="0" dirty="0">
                <a:solidFill>
                  <a:srgbClr val="FFFF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安装或使用，刷课或辅助刷课的外挂软件</a:t>
            </a:r>
            <a:r>
              <a:rPr lang="en-US" altLang="zh-CN" sz="2800" b="0" i="0" dirty="0">
                <a:solidFill>
                  <a:srgbClr val="FFFF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;</a:t>
            </a:r>
            <a:endParaRPr lang="en-US" altLang="zh-CN" sz="2800" b="0" i="0" dirty="0">
              <a:solidFill>
                <a:srgbClr val="FFFFFF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dirty="0">
              <a:solidFill>
                <a:srgbClr val="33333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dirty="0">
              <a:solidFill>
                <a:srgbClr val="33333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6" name="标题 1"/>
          <p:cNvSpPr>
            <a:spLocks noGrp="1"/>
          </p:cNvSpPr>
          <p:nvPr>
            <p:ph type="title"/>
          </p:nvPr>
        </p:nvSpPr>
        <p:spPr>
          <a:xfrm>
            <a:off x="1044820" y="301015"/>
            <a:ext cx="10972800" cy="1143000"/>
          </a:xfrm>
        </p:spPr>
        <p:txBody>
          <a:bodyPr/>
          <a:p>
            <a:r>
              <a:rPr lang="zh-CN" altLang="en-US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在线客服</a:t>
            </a:r>
            <a:endParaRPr lang="zh-CN" altLang="en-US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25360" y="485775"/>
            <a:ext cx="3598545" cy="6150610"/>
          </a:xfrm>
          <a:prstGeom prst="rect">
            <a:avLst/>
          </a:prstGeom>
        </p:spPr>
      </p:pic>
      <p:sp>
        <p:nvSpPr>
          <p:cNvPr id="1048717" name="椭圆 7"/>
          <p:cNvSpPr/>
          <p:nvPr/>
        </p:nvSpPr>
        <p:spPr>
          <a:xfrm>
            <a:off x="9639301" y="581271"/>
            <a:ext cx="876300" cy="628650"/>
          </a:xfrm>
          <a:prstGeom prst="ellipse">
            <a:avLst/>
          </a:prstGeom>
          <a:noFill/>
          <a:ln>
            <a:solidFill>
              <a:srgbClr val="ED1C2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25" y="2219325"/>
            <a:ext cx="5783580" cy="26841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文本框 1"/>
          <p:cNvSpPr txBox="1"/>
          <p:nvPr/>
        </p:nvSpPr>
        <p:spPr>
          <a:xfrm>
            <a:off x="1458326" y="2275269"/>
            <a:ext cx="89588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6000" dirty="0">
                <a:solidFill>
                  <a:srgbClr val="ED7D31"/>
                </a:solidFill>
              </a:rPr>
              <a:t>如何学习尔雅课程</a:t>
            </a:r>
            <a:endParaRPr lang="zh-CN" altLang="en-US" sz="6000" dirty="0">
              <a:solidFill>
                <a:srgbClr val="ED7D3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标题 1"/>
          <p:cNvSpPr>
            <a:spLocks noGrp="1"/>
          </p:cNvSpPr>
          <p:nvPr>
            <p:ph type="title"/>
          </p:nvPr>
        </p:nvSpPr>
        <p:spPr>
          <a:xfrm>
            <a:off x="1257300" y="1898650"/>
            <a:ext cx="10515600" cy="1325563"/>
          </a:xfrm>
        </p:spPr>
        <p:txBody>
          <a:bodyPr>
            <a:normAutofit fontScale="90000"/>
          </a:bodyPr>
          <a:p>
            <a:r>
              <a:rPr lang="en-US" altLang="zh-CN" sz="8000" dirty="0">
                <a:solidFill>
                  <a:srgbClr val="ED7D31"/>
                </a:solidFill>
              </a:rPr>
              <a:t>PC</a:t>
            </a:r>
            <a:r>
              <a:rPr lang="zh-CN" altLang="en-US" sz="8000" dirty="0">
                <a:solidFill>
                  <a:srgbClr val="ED7D31"/>
                </a:solidFill>
              </a:rPr>
              <a:t>（电脑端</a:t>
            </a:r>
            <a:r>
              <a:rPr lang="en-US" altLang="zh-CN" sz="8000" dirty="0">
                <a:solidFill>
                  <a:srgbClr val="ED7D31"/>
                </a:solidFill>
              </a:rPr>
              <a:t>)</a:t>
            </a:r>
            <a:r>
              <a:rPr lang="zh-CN" altLang="en-US" sz="8000" dirty="0">
                <a:solidFill>
                  <a:srgbClr val="ED7D31"/>
                </a:solidFill>
              </a:rPr>
              <a:t>登陆流程</a:t>
            </a:r>
            <a:br>
              <a:rPr lang="zh-CN" altLang="en-US" dirty="0"/>
            </a:br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文本框 9"/>
          <p:cNvSpPr txBox="1"/>
          <p:nvPr/>
        </p:nvSpPr>
        <p:spPr>
          <a:xfrm>
            <a:off x="3641271" y="572275"/>
            <a:ext cx="90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>
                <a:solidFill>
                  <a:srgbClr val="FFC000"/>
                </a:solidFill>
              </a:rPr>
              <a:t>进入本校学习网址：</a:t>
            </a:r>
            <a:r>
              <a:rPr lang="en-US" altLang="zh-CN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000" dirty="0">
                <a:solidFill>
                  <a:srgbClr val="ED7D31"/>
                </a:solidFill>
              </a:rPr>
              <a:t>jladi.fanya.chaoxing.com</a:t>
            </a:r>
            <a:endParaRPr lang="zh-CN" altLang="en-US" sz="2000" dirty="0">
              <a:solidFill>
                <a:srgbClr val="ED7D31"/>
              </a:solidFill>
            </a:endParaRPr>
          </a:p>
          <a:p>
            <a:r>
              <a:rPr lang="zh-CN" altLang="en-US" sz="2000" b="1" dirty="0">
                <a:solidFill>
                  <a:srgbClr val="FFC000"/>
                </a:solidFill>
              </a:rPr>
              <a:t>点击 登录 按钮</a:t>
            </a:r>
            <a:endParaRPr lang="zh-CN" altLang="en-US" sz="2000" b="1" dirty="0">
              <a:solidFill>
                <a:srgbClr val="FFC000"/>
              </a:solidFill>
            </a:endParaRPr>
          </a:p>
        </p:txBody>
      </p:sp>
      <p:sp>
        <p:nvSpPr>
          <p:cNvPr id="1048618" name="文本框 11"/>
          <p:cNvSpPr txBox="1"/>
          <p:nvPr/>
        </p:nvSpPr>
        <p:spPr>
          <a:xfrm>
            <a:off x="684425" y="572275"/>
            <a:ext cx="4779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、登录平台</a:t>
            </a:r>
            <a:endParaRPr lang="zh-CN" altLang="en-US" sz="4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97186" name="图片 2097185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1280160"/>
            <a:ext cx="12192000" cy="538572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文本框 10"/>
          <p:cNvSpPr txBox="1"/>
          <p:nvPr/>
        </p:nvSpPr>
        <p:spPr>
          <a:xfrm>
            <a:off x="3263140" y="5870781"/>
            <a:ext cx="5745587" cy="396241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 sz="2000" b="1" dirty="0">
              <a:solidFill>
                <a:srgbClr val="FFC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635" y="197485"/>
            <a:ext cx="7618095" cy="525907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985645" y="5607685"/>
            <a:ext cx="83000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accent2"/>
                </a:solidFill>
              </a:rPr>
              <a:t>第一次</a:t>
            </a:r>
            <a:r>
              <a:rPr lang="en-US" altLang="zh-CN">
                <a:solidFill>
                  <a:schemeClr val="accent2"/>
                </a:solidFill>
              </a:rPr>
              <a:t>pc</a:t>
            </a:r>
            <a:r>
              <a:rPr lang="zh-CN" altLang="en-US">
                <a:solidFill>
                  <a:schemeClr val="accent2"/>
                </a:solidFill>
              </a:rPr>
              <a:t>端</a:t>
            </a:r>
            <a:r>
              <a:rPr lang="zh-CN" altLang="en-US">
                <a:solidFill>
                  <a:schemeClr val="accent2"/>
                </a:solidFill>
              </a:rPr>
              <a:t>登录需选择机构账号登录</a:t>
            </a:r>
            <a:endParaRPr lang="zh-CN" altLang="en-US">
              <a:solidFill>
                <a:schemeClr val="accent2"/>
              </a:solidFill>
            </a:endParaRPr>
          </a:p>
          <a:p>
            <a:r>
              <a:rPr lang="zh-CN" altLang="en-US">
                <a:solidFill>
                  <a:schemeClr val="accent2"/>
                </a:solidFill>
              </a:rPr>
              <a:t>账号：学号；密码：自行设置</a:t>
            </a:r>
            <a:endParaRPr lang="en-US" altLang="zh-CN">
              <a:solidFill>
                <a:schemeClr val="accent2"/>
              </a:solidFill>
            </a:endParaRPr>
          </a:p>
          <a:p>
            <a:r>
              <a:rPr lang="en-US" altLang="zh-CN">
                <a:solidFill>
                  <a:schemeClr val="accent2"/>
                </a:solidFill>
              </a:rPr>
              <a:t>*</a:t>
            </a:r>
            <a:r>
              <a:rPr lang="zh-CN" altLang="en-US">
                <a:solidFill>
                  <a:schemeClr val="accent2"/>
                </a:solidFill>
              </a:rPr>
              <a:t>如已经下载学习通手机号注册并绑定了学号，此处也可直接用手机</a:t>
            </a:r>
            <a:r>
              <a:rPr lang="en-US" altLang="zh-CN">
                <a:solidFill>
                  <a:schemeClr val="accent2"/>
                </a:solidFill>
              </a:rPr>
              <a:t>“</a:t>
            </a:r>
            <a:r>
              <a:rPr lang="zh-CN" altLang="en-US">
                <a:solidFill>
                  <a:schemeClr val="accent2"/>
                </a:solidFill>
              </a:rPr>
              <a:t>学习通</a:t>
            </a:r>
            <a:r>
              <a:rPr lang="en-US" altLang="zh-CN">
                <a:solidFill>
                  <a:schemeClr val="accent2"/>
                </a:solidFill>
              </a:rPr>
              <a:t>”</a:t>
            </a:r>
            <a:r>
              <a:rPr lang="zh-CN" altLang="en-US">
                <a:solidFill>
                  <a:schemeClr val="accent2"/>
                </a:solidFill>
              </a:rPr>
              <a:t>扫码登录或者用手机号登录</a:t>
            </a:r>
            <a:endParaRPr lang="zh-CN" altLang="en-US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图片 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54552" y="3002503"/>
            <a:ext cx="5493848" cy="3643630"/>
          </a:xfrm>
          <a:prstGeom prst="rect">
            <a:avLst/>
          </a:prstGeom>
        </p:spPr>
      </p:pic>
      <p:sp>
        <p:nvSpPr>
          <p:cNvPr id="1048626" name="文本框 6"/>
          <p:cNvSpPr txBox="1"/>
          <p:nvPr/>
        </p:nvSpPr>
        <p:spPr>
          <a:xfrm>
            <a:off x="6565900" y="590278"/>
            <a:ext cx="50673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dirty="0">
                <a:solidFill>
                  <a:srgbClr val="FFC000"/>
                </a:solidFill>
              </a:rPr>
              <a:t>第一次登录需要修改密码，请按照系统提示进行设置。如忘记密码可点</a:t>
            </a:r>
            <a:r>
              <a:rPr lang="en-US" altLang="zh-CN" sz="2400" dirty="0">
                <a:solidFill>
                  <a:srgbClr val="FFC000"/>
                </a:solidFill>
              </a:rPr>
              <a:t>“</a:t>
            </a:r>
            <a:r>
              <a:rPr lang="zh-CN" altLang="en-US" sz="2400" dirty="0">
                <a:solidFill>
                  <a:srgbClr val="FFC000"/>
                </a:solidFill>
              </a:rPr>
              <a:t>忘记密码</a:t>
            </a:r>
            <a:r>
              <a:rPr lang="en-US" altLang="zh-CN" sz="2400" dirty="0">
                <a:solidFill>
                  <a:srgbClr val="FFC000"/>
                </a:solidFill>
              </a:rPr>
              <a:t>”</a:t>
            </a:r>
            <a:r>
              <a:rPr lang="zh-CN" altLang="en-US" sz="2400" dirty="0">
                <a:solidFill>
                  <a:srgbClr val="FFC000"/>
                </a:solidFill>
              </a:rPr>
              <a:t>进行修改</a:t>
            </a:r>
            <a:endParaRPr lang="zh-CN" altLang="en-US" sz="2400" dirty="0">
              <a:solidFill>
                <a:srgbClr val="FFC000"/>
              </a:solidFill>
            </a:endParaRPr>
          </a:p>
          <a:p>
            <a:endParaRPr lang="en-US" altLang="zh-CN" sz="2400" dirty="0">
              <a:solidFill>
                <a:srgbClr val="FFC000"/>
              </a:solidFill>
            </a:endParaRPr>
          </a:p>
          <a:p>
            <a:r>
              <a:rPr lang="zh-CN" altLang="en-US" sz="2400" dirty="0">
                <a:solidFill>
                  <a:srgbClr val="FFC000"/>
                </a:solidFill>
              </a:rPr>
              <a:t>一定要保管好自己的密码，以免出现问题，影响到自己的成绩。</a:t>
            </a:r>
            <a:endParaRPr lang="zh-CN" altLang="en-US" sz="2400" dirty="0">
              <a:solidFill>
                <a:srgbClr val="FFC000"/>
              </a:solidFill>
            </a:endParaRPr>
          </a:p>
        </p:txBody>
      </p:sp>
      <p:sp>
        <p:nvSpPr>
          <p:cNvPr id="1048627" name="文本框 7"/>
          <p:cNvSpPr txBox="1"/>
          <p:nvPr/>
        </p:nvSpPr>
        <p:spPr>
          <a:xfrm>
            <a:off x="6565900" y="3799026"/>
            <a:ext cx="5067300" cy="1158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dirty="0">
                <a:solidFill>
                  <a:srgbClr val="FFC000"/>
                </a:solidFill>
              </a:rPr>
              <a:t>登录后点击头像旁边的设置，绑定邮箱和手机号码，方便及时收到课程相关通知和找回密码。</a:t>
            </a:r>
            <a:endParaRPr lang="en-US" altLang="zh-CN" sz="2400" dirty="0">
              <a:solidFill>
                <a:srgbClr val="FFC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" y="306705"/>
            <a:ext cx="5494020" cy="250571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矩形 6"/>
          <p:cNvSpPr>
            <a:spLocks noChangeArrowheads="1"/>
          </p:cNvSpPr>
          <p:nvPr/>
        </p:nvSpPr>
        <p:spPr bwMode="auto">
          <a:xfrm>
            <a:off x="1981200" y="1411288"/>
            <a:ext cx="8229600" cy="17462"/>
          </a:xfrm>
          <a:prstGeom prst="rect">
            <a:avLst/>
          </a:prstGeom>
          <a:gradFill rotWithShape="1">
            <a:gsLst>
              <a:gs pos="0">
                <a:srgbClr val="DBD8CB"/>
              </a:gs>
              <a:gs pos="50000">
                <a:srgbClr val="918415"/>
              </a:gs>
              <a:gs pos="100000">
                <a:srgbClr val="DBD8CB"/>
              </a:gs>
            </a:gsLst>
            <a:lin ang="0" scaled="1"/>
          </a:gra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1048636" name="标题 1"/>
          <p:cNvSpPr>
            <a:spLocks noGrp="1" noChangeArrowheads="1"/>
          </p:cNvSpPr>
          <p:nvPr>
            <p:ph type="title"/>
          </p:nvPr>
        </p:nvSpPr>
        <p:spPr>
          <a:xfrm>
            <a:off x="609600" y="476861"/>
            <a:ext cx="10972800" cy="1143000"/>
          </a:xfrm>
        </p:spPr>
        <p:txBody>
          <a:bodyPr>
            <a:normAutofit/>
          </a:bodyPr>
          <a:p>
            <a:pPr eaLnBrk="1" hangingPunct="1"/>
            <a:r>
              <a:rPr lang="zh-CN" altLang="en-US" dirty="0">
                <a:solidFill>
                  <a:srgbClr val="F1FA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方正行楷简体" pitchFamily="65" charset="-122"/>
              </a:rPr>
              <a:t>进入学生空间</a:t>
            </a:r>
            <a:endParaRPr lang="zh-CN" altLang="en-US" dirty="0">
              <a:solidFill>
                <a:srgbClr val="F1FAFF"/>
              </a:solidFill>
              <a:latin typeface="楷体" panose="02010609060101010101" pitchFamily="49" charset="-122"/>
              <a:ea typeface="楷体" panose="02010609060101010101" pitchFamily="49" charset="-122"/>
              <a:sym typeface="方正行楷简体" pitchFamily="65" charset="-122"/>
            </a:endParaRPr>
          </a:p>
        </p:txBody>
      </p:sp>
      <p:sp>
        <p:nvSpPr>
          <p:cNvPr id="1048637" name="矩形 14"/>
          <p:cNvSpPr/>
          <p:nvPr/>
        </p:nvSpPr>
        <p:spPr>
          <a:xfrm>
            <a:off x="8141273" y="3474548"/>
            <a:ext cx="1727200" cy="3603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zh-CN" altLang="en-US"/>
          </a:p>
        </p:txBody>
      </p:sp>
      <p:pic>
        <p:nvPicPr>
          <p:cNvPr id="2097157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810375" y="1411288"/>
            <a:ext cx="5067300" cy="4760023"/>
          </a:xfrm>
          <a:prstGeom prst="rect">
            <a:avLst/>
          </a:prstGeom>
        </p:spPr>
      </p:pic>
      <p:pic>
        <p:nvPicPr>
          <p:cNvPr id="2097158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3561" y="1428750"/>
            <a:ext cx="5285714" cy="4762501"/>
          </a:xfrm>
          <a:prstGeom prst="rect">
            <a:avLst/>
          </a:prstGeom>
        </p:spPr>
      </p:pic>
      <p:sp>
        <p:nvSpPr>
          <p:cNvPr id="1048638" name="右箭头 4"/>
          <p:cNvSpPr/>
          <p:nvPr/>
        </p:nvSpPr>
        <p:spPr>
          <a:xfrm>
            <a:off x="5924550" y="3474548"/>
            <a:ext cx="600075" cy="51642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图片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5926" y="1428750"/>
            <a:ext cx="4571799" cy="4810369"/>
          </a:xfrm>
          <a:prstGeom prst="rect">
            <a:avLst/>
          </a:prstGeom>
        </p:spPr>
      </p:pic>
      <p:sp>
        <p:nvSpPr>
          <p:cNvPr id="1048642" name="矩形 6"/>
          <p:cNvSpPr>
            <a:spLocks noChangeArrowheads="1"/>
          </p:cNvSpPr>
          <p:nvPr/>
        </p:nvSpPr>
        <p:spPr bwMode="auto">
          <a:xfrm>
            <a:off x="1981200" y="1411288"/>
            <a:ext cx="8229600" cy="17462"/>
          </a:xfrm>
          <a:prstGeom prst="rect">
            <a:avLst/>
          </a:prstGeom>
          <a:gradFill rotWithShape="1">
            <a:gsLst>
              <a:gs pos="0">
                <a:srgbClr val="DBD8CB"/>
              </a:gs>
              <a:gs pos="50000">
                <a:srgbClr val="918415"/>
              </a:gs>
              <a:gs pos="100000">
                <a:srgbClr val="DBD8CB"/>
              </a:gs>
            </a:gsLst>
            <a:lin ang="0" scaled="1"/>
          </a:gra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1048643" name="标题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p>
            <a:pPr eaLnBrk="1" hangingPunct="1"/>
            <a:r>
              <a:rPr lang="zh-CN" altLang="en-US" dirty="0">
                <a:solidFill>
                  <a:srgbClr val="F1FAFF"/>
                </a:solidFill>
                <a:latin typeface="方正行楷简体" pitchFamily="65" charset="-122"/>
                <a:ea typeface="方正行楷简体" pitchFamily="65" charset="-122"/>
                <a:sym typeface="方正行楷简体" pitchFamily="65" charset="-122"/>
              </a:rPr>
              <a:t>课程视频、完成测验</a:t>
            </a:r>
            <a:endParaRPr lang="zh-CN" altLang="en-US" dirty="0">
              <a:solidFill>
                <a:srgbClr val="F1FAFF"/>
              </a:solidFill>
              <a:latin typeface="方正行楷简体" pitchFamily="65" charset="-122"/>
              <a:ea typeface="方正行楷简体" pitchFamily="65" charset="-122"/>
              <a:sym typeface="方正行楷简体" pitchFamily="65" charset="-122"/>
            </a:endParaRPr>
          </a:p>
        </p:txBody>
      </p:sp>
      <p:pic>
        <p:nvPicPr>
          <p:cNvPr id="2097160" name="图片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0952" y="1428750"/>
            <a:ext cx="4591048" cy="4810369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44" name="矩形标注 9"/>
          <p:cNvSpPr/>
          <p:nvPr/>
        </p:nvSpPr>
        <p:spPr>
          <a:xfrm>
            <a:off x="4586288" y="1762125"/>
            <a:ext cx="3086102" cy="3700700"/>
          </a:xfrm>
          <a:prstGeom prst="wedgeRect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r>
              <a:rPr lang="zh-CN" altLang="en-US" sz="16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注意：</a:t>
            </a:r>
            <a:r>
              <a:rPr lang="en-US" altLang="zh-CN" sz="16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16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：视频加载不出来等情况，需要将右下角的标清更换成公网</a:t>
            </a:r>
            <a:r>
              <a:rPr lang="en-US" altLang="zh-CN" sz="16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16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或</a:t>
            </a:r>
            <a:r>
              <a:rPr lang="en-US" altLang="zh-CN" sz="16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                </a:t>
            </a:r>
            <a:endParaRPr lang="en-US" altLang="zh-CN" sz="1600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en-US" altLang="zh-CN" sz="16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2</a:t>
            </a:r>
            <a:r>
              <a:rPr lang="zh-CN" altLang="en-US" sz="16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：视频出现不记录任务点、显示未完成，需要清理一下浏览器缓存                            </a:t>
            </a:r>
            <a:r>
              <a:rPr lang="en-US" altLang="zh-CN" sz="16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：视频可以下载观看，但需要有网络的情况下观看，才能记录成绩                      </a:t>
            </a:r>
            <a:endParaRPr lang="en-US" altLang="zh-CN" sz="1600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16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16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16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：看完上一个视频，无法解锁一下视频情况，需要视频和章节测验都完成，有的时候视频是</a:t>
            </a:r>
            <a:r>
              <a:rPr lang="en-US" altLang="zh-CN" sz="16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16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个部分，或者返回课程列表，从新进入</a:t>
            </a:r>
            <a:endParaRPr lang="zh-CN" altLang="en-US" sz="1600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p="http://schemas.openxmlformats.org/presentationml/2006/main">
  <p:tag name="COMMONDATA" val="eyJoZGlkIjoiNGU1ZDE0ODJkZGEzNDE2YjY4Y2RlMTU1YjhlMGI2NGMifQ=="/>
  <p:tag name="commondata" val="eyJoZGlkIjoiYzBjMmNhMTBjNTI5NjI4NWVmMTM1YWQyMmE1ZWZhZWI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1531</Words>
  <Application>WPS 演示</Application>
  <PresentationFormat/>
  <Paragraphs>140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2" baseType="lpstr">
      <vt:lpstr>Arial</vt:lpstr>
      <vt:lpstr>宋体</vt:lpstr>
      <vt:lpstr>Wingdings</vt:lpstr>
      <vt:lpstr>微软雅黑</vt:lpstr>
      <vt:lpstr>楷体</vt:lpstr>
      <vt:lpstr>Wingdings 2</vt:lpstr>
      <vt:lpstr>Franklin Gothic Book</vt:lpstr>
      <vt:lpstr>黑体</vt:lpstr>
      <vt:lpstr>方正行楷简体</vt:lpstr>
      <vt:lpstr>Arial Unicode MS</vt:lpstr>
      <vt:lpstr>等线 Light</vt:lpstr>
      <vt:lpstr>等线</vt:lpstr>
      <vt:lpstr>华文琥珀</vt:lpstr>
      <vt:lpstr>微软雅黑 Light</vt:lpstr>
      <vt:lpstr>Calibri</vt:lpstr>
      <vt:lpstr>Times New Roman</vt:lpstr>
      <vt:lpstr>Office 主题​​</vt:lpstr>
      <vt:lpstr>PowerPoint 演示文稿</vt:lpstr>
      <vt:lpstr>学习模式</vt:lpstr>
      <vt:lpstr>PowerPoint 演示文稿</vt:lpstr>
      <vt:lpstr>PC（电脑端)登陆流程 </vt:lpstr>
      <vt:lpstr>PowerPoint 演示文稿</vt:lpstr>
      <vt:lpstr>PowerPoint 演示文稿</vt:lpstr>
      <vt:lpstr>PowerPoint 演示文稿</vt:lpstr>
      <vt:lpstr>进入学生空间</vt:lpstr>
      <vt:lpstr>课程视频、完成测验</vt:lpstr>
      <vt:lpstr>   考试</vt:lpstr>
      <vt:lpstr>考试注意事项</vt:lpstr>
      <vt:lpstr>PowerPoint 演示文稿</vt:lpstr>
      <vt:lpstr>PowerPoint 演示文稿</vt:lpstr>
      <vt:lpstr>学习通APP下载地址</vt:lpstr>
      <vt:lpstr>PowerPoint 演示文稿</vt:lpstr>
      <vt:lpstr>PowerPoint 演示文稿</vt:lpstr>
      <vt:lpstr>课程查找</vt:lpstr>
      <vt:lpstr>PowerPoint 演示文稿</vt:lpstr>
      <vt:lpstr>PowerPoint 演示文稿</vt:lpstr>
      <vt:lpstr>查询成绩及考核标准</vt:lpstr>
      <vt:lpstr>学习通——随身携带的数字教育资源库</vt:lpstr>
      <vt:lpstr>学习通——直播互动的利器</vt:lpstr>
      <vt:lpstr>尔雅学习重要警示</vt:lpstr>
      <vt:lpstr>关于不良记录</vt:lpstr>
      <vt:lpstr>在线客服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李阳阳</dc:creator>
  <cp:lastModifiedBy>Desperado</cp:lastModifiedBy>
  <cp:revision>11</cp:revision>
  <dcterms:created xsi:type="dcterms:W3CDTF">2020-10-28T07:35:00Z</dcterms:created>
  <dcterms:modified xsi:type="dcterms:W3CDTF">2024-09-18T01:31:34Z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2052-12.1.0.17857</vt:lpwstr>
  </property>
  <property fmtid="{D5CDD505-2E9C-101B-9397-08002B2CF9AE}" pid="3" name="ICV">
    <vt:lpwstr>0F32B76F8424408DAE12C539C8AE32B8_12</vt:lpwstr>
  </property>
</Properties>
</file>